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295900" y="0"/>
            <a:ext cx="3848100" cy="5143500"/>
          </a:xfrm>
          <a:custGeom>
            <a:avLst/>
            <a:gdLst/>
            <a:ahLst/>
            <a:cxnLst/>
            <a:rect l="l" t="t" r="r" b="b"/>
            <a:pathLst>
              <a:path w="3848100" h="5143500">
                <a:moveTo>
                  <a:pt x="0" y="0"/>
                </a:moveTo>
                <a:lnTo>
                  <a:pt x="3848099" y="0"/>
                </a:lnTo>
                <a:lnTo>
                  <a:pt x="38480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DB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324350" y="1266750"/>
            <a:ext cx="3695700" cy="2610485"/>
          </a:xfrm>
          <a:custGeom>
            <a:avLst/>
            <a:gdLst/>
            <a:ahLst/>
            <a:cxnLst/>
            <a:rect l="l" t="t" r="r" b="b"/>
            <a:pathLst>
              <a:path w="3695700" h="2610485">
                <a:moveTo>
                  <a:pt x="0" y="0"/>
                </a:moveTo>
                <a:lnTo>
                  <a:pt x="3695699" y="0"/>
                </a:lnTo>
                <a:lnTo>
                  <a:pt x="3695699" y="2609999"/>
                </a:lnTo>
                <a:lnTo>
                  <a:pt x="0" y="260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324350" y="1266750"/>
            <a:ext cx="3695700" cy="2610485"/>
          </a:xfrm>
          <a:custGeom>
            <a:avLst/>
            <a:gdLst/>
            <a:ahLst/>
            <a:cxnLst/>
            <a:rect l="l" t="t" r="r" b="b"/>
            <a:pathLst>
              <a:path w="3695700" h="2610485">
                <a:moveTo>
                  <a:pt x="0" y="0"/>
                </a:moveTo>
                <a:lnTo>
                  <a:pt x="3695699" y="0"/>
                </a:lnTo>
                <a:lnTo>
                  <a:pt x="3695699" y="2609999"/>
                </a:lnTo>
                <a:lnTo>
                  <a:pt x="0" y="26099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5805" y="1724129"/>
            <a:ext cx="2053589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3C484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C484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C484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C484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69950" y="753285"/>
            <a:ext cx="163766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3C484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erveNC@ncbaptist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5700" y="1736125"/>
            <a:ext cx="5973375" cy="1671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67043" y="4224864"/>
            <a:ext cx="30118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40" dirty="0">
                <a:solidFill>
                  <a:srgbClr val="3C484D"/>
                </a:solidFill>
                <a:latin typeface="Arial"/>
                <a:cs typeface="Arial"/>
              </a:rPr>
              <a:t>Every </a:t>
            </a:r>
            <a:r>
              <a:rPr sz="1700" spc="-20" dirty="0">
                <a:solidFill>
                  <a:srgbClr val="3C484D"/>
                </a:solidFill>
                <a:latin typeface="Arial"/>
                <a:cs typeface="Arial"/>
              </a:rPr>
              <a:t>church. </a:t>
            </a:r>
            <a:r>
              <a:rPr sz="1700" spc="-40" dirty="0">
                <a:solidFill>
                  <a:srgbClr val="3C484D"/>
                </a:solidFill>
                <a:latin typeface="Arial"/>
                <a:cs typeface="Arial"/>
              </a:rPr>
              <a:t>Every</a:t>
            </a:r>
            <a:r>
              <a:rPr sz="1700" spc="-114" dirty="0">
                <a:solidFill>
                  <a:srgbClr val="3C484D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3C484D"/>
                </a:solidFill>
                <a:latin typeface="Arial"/>
                <a:cs typeface="Arial"/>
              </a:rPr>
              <a:t>community.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9549" y="3942374"/>
            <a:ext cx="745490" cy="0"/>
          </a:xfrm>
          <a:custGeom>
            <a:avLst/>
            <a:gdLst/>
            <a:ahLst/>
            <a:cxnLst/>
            <a:rect l="l" t="t" r="r" b="b"/>
            <a:pathLst>
              <a:path w="745489">
                <a:moveTo>
                  <a:pt x="0" y="0"/>
                </a:moveTo>
                <a:lnTo>
                  <a:pt x="744899" y="0"/>
                </a:lnTo>
              </a:path>
            </a:pathLst>
          </a:custGeom>
          <a:ln w="55199">
            <a:solidFill>
              <a:srgbClr val="FDB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3948" y="683560"/>
            <a:ext cx="0" cy="425450"/>
          </a:xfrm>
          <a:custGeom>
            <a:avLst/>
            <a:gdLst/>
            <a:ahLst/>
            <a:cxnLst/>
            <a:rect l="l" t="t" r="r" b="b"/>
            <a:pathLst>
              <a:path h="425450">
                <a:moveTo>
                  <a:pt x="0" y="425432"/>
                </a:moveTo>
                <a:lnTo>
                  <a:pt x="0" y="0"/>
                </a:lnTo>
              </a:path>
            </a:pathLst>
          </a:custGeom>
          <a:ln w="143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5637" y="589598"/>
            <a:ext cx="1096645" cy="8743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50" b="1" spc="200" dirty="0">
                <a:solidFill>
                  <a:srgbClr val="054F54"/>
                </a:solidFill>
                <a:latin typeface="Times New Roman"/>
                <a:cs typeface="Times New Roman"/>
              </a:rPr>
              <a:t>NC</a:t>
            </a:r>
            <a:endParaRPr sz="5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6686" y="4842327"/>
            <a:ext cx="132397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35" dirty="0">
                <a:solidFill>
                  <a:srgbClr val="054F54"/>
                </a:solidFill>
                <a:latin typeface="Arial"/>
                <a:cs typeface="Arial"/>
              </a:rPr>
              <a:t>S</a:t>
            </a:r>
            <a:r>
              <a:rPr sz="1250" spc="10" dirty="0">
                <a:solidFill>
                  <a:srgbClr val="054F54"/>
                </a:solidFill>
                <a:latin typeface="Arial"/>
                <a:cs typeface="Arial"/>
              </a:rPr>
              <a:t>E</a:t>
            </a:r>
            <a:r>
              <a:rPr sz="1250" spc="65" dirty="0">
                <a:solidFill>
                  <a:srgbClr val="052123"/>
                </a:solidFill>
                <a:latin typeface="Arial"/>
                <a:cs typeface="Arial"/>
              </a:rPr>
              <a:t>R</a:t>
            </a:r>
            <a:r>
              <a:rPr sz="1250" spc="175" dirty="0">
                <a:solidFill>
                  <a:srgbClr val="052123"/>
                </a:solidFill>
                <a:latin typeface="Arial"/>
                <a:cs typeface="Arial"/>
              </a:rPr>
              <a:t>V</a:t>
            </a:r>
            <a:r>
              <a:rPr sz="1250" spc="60" dirty="0">
                <a:solidFill>
                  <a:srgbClr val="052123"/>
                </a:solidFill>
                <a:latin typeface="Arial"/>
                <a:cs typeface="Arial"/>
              </a:rPr>
              <a:t>E</a:t>
            </a:r>
            <a:r>
              <a:rPr sz="1250" spc="140" dirty="0">
                <a:solidFill>
                  <a:srgbClr val="052123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052123"/>
                </a:solidFill>
                <a:latin typeface="Arial"/>
                <a:cs typeface="Arial"/>
              </a:rPr>
              <a:t>C</a:t>
            </a:r>
            <a:r>
              <a:rPr sz="1250" spc="-15" dirty="0">
                <a:solidFill>
                  <a:srgbClr val="052123"/>
                </a:solidFill>
                <a:latin typeface="Arial"/>
                <a:cs typeface="Arial"/>
              </a:rPr>
              <a:t>.</a:t>
            </a:r>
            <a:r>
              <a:rPr sz="1250" spc="65" dirty="0">
                <a:solidFill>
                  <a:srgbClr val="054F54"/>
                </a:solidFill>
                <a:latin typeface="Arial"/>
                <a:cs typeface="Arial"/>
              </a:rPr>
              <a:t>C</a:t>
            </a:r>
            <a:r>
              <a:rPr sz="1250" spc="160" dirty="0">
                <a:solidFill>
                  <a:srgbClr val="054F54"/>
                </a:solidFill>
                <a:latin typeface="Arial"/>
                <a:cs typeface="Arial"/>
              </a:rPr>
              <a:t>O</a:t>
            </a:r>
            <a:r>
              <a:rPr sz="1250" spc="85" dirty="0">
                <a:solidFill>
                  <a:srgbClr val="052123"/>
                </a:solidFill>
                <a:latin typeface="Arial"/>
                <a:cs typeface="Arial"/>
              </a:rPr>
              <a:t>M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4717" y="2472857"/>
            <a:ext cx="736663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4190" marR="5080" indent="-492125">
              <a:lnSpc>
                <a:spcPct val="100000"/>
              </a:lnSpc>
              <a:spcBef>
                <a:spcPts val="100"/>
              </a:spcBef>
            </a:pPr>
            <a:r>
              <a:rPr sz="2100" spc="-55" dirty="0">
                <a:latin typeface="Arial"/>
                <a:cs typeface="Arial"/>
              </a:rPr>
              <a:t>ServeNC </a:t>
            </a:r>
            <a:r>
              <a:rPr sz="2100" b="0" spc="-35" dirty="0">
                <a:latin typeface="Arial"/>
                <a:cs typeface="Arial"/>
              </a:rPr>
              <a:t>is </a:t>
            </a:r>
            <a:r>
              <a:rPr sz="2100" b="0" spc="-40" dirty="0">
                <a:latin typeface="Arial"/>
                <a:cs typeface="Arial"/>
              </a:rPr>
              <a:t>an </a:t>
            </a:r>
            <a:r>
              <a:rPr sz="2100" b="0" spc="10" dirty="0">
                <a:latin typeface="Arial"/>
                <a:cs typeface="Arial"/>
              </a:rPr>
              <a:t>opportunity for </a:t>
            </a:r>
            <a:r>
              <a:rPr sz="2100" b="0" spc="-5" dirty="0">
                <a:latin typeface="Arial"/>
                <a:cs typeface="Arial"/>
              </a:rPr>
              <a:t>every </a:t>
            </a:r>
            <a:r>
              <a:rPr sz="2100" b="0" spc="-85" dirty="0">
                <a:latin typeface="Arial"/>
                <a:cs typeface="Arial"/>
              </a:rPr>
              <a:t>N.C. </a:t>
            </a:r>
            <a:r>
              <a:rPr sz="2100" b="0" spc="-20" dirty="0">
                <a:latin typeface="Arial"/>
                <a:cs typeface="Arial"/>
              </a:rPr>
              <a:t>Baptist </a:t>
            </a:r>
            <a:r>
              <a:rPr sz="2100" b="0" spc="-10" dirty="0">
                <a:latin typeface="Arial"/>
                <a:cs typeface="Arial"/>
              </a:rPr>
              <a:t>church </a:t>
            </a:r>
            <a:r>
              <a:rPr sz="2100" b="0" spc="30" dirty="0">
                <a:latin typeface="Arial"/>
                <a:cs typeface="Arial"/>
              </a:rPr>
              <a:t>to</a:t>
            </a:r>
            <a:r>
              <a:rPr sz="2100" b="0" spc="-165" dirty="0">
                <a:latin typeface="Arial"/>
                <a:cs typeface="Arial"/>
              </a:rPr>
              <a:t> </a:t>
            </a:r>
            <a:r>
              <a:rPr sz="2100" b="0" spc="5" dirty="0">
                <a:latin typeface="Arial"/>
                <a:cs typeface="Arial"/>
              </a:rPr>
              <a:t>love  </a:t>
            </a:r>
            <a:r>
              <a:rPr sz="2100" b="0" spc="-15" dirty="0">
                <a:latin typeface="Arial"/>
                <a:cs typeface="Arial"/>
              </a:rPr>
              <a:t>its </a:t>
            </a:r>
            <a:r>
              <a:rPr sz="2100" b="0" spc="-10" dirty="0">
                <a:latin typeface="Arial"/>
                <a:cs typeface="Arial"/>
              </a:rPr>
              <a:t>community </a:t>
            </a:r>
            <a:r>
              <a:rPr sz="2100" b="0" spc="-5" dirty="0">
                <a:latin typeface="Arial"/>
                <a:cs typeface="Arial"/>
              </a:rPr>
              <a:t>in </a:t>
            </a:r>
            <a:r>
              <a:rPr sz="2100" b="0" spc="-40" dirty="0">
                <a:latin typeface="Arial"/>
                <a:cs typeface="Arial"/>
              </a:rPr>
              <a:t>Jesus’ </a:t>
            </a:r>
            <a:r>
              <a:rPr sz="2100" b="0" spc="-30" dirty="0">
                <a:latin typeface="Arial"/>
                <a:cs typeface="Arial"/>
              </a:rPr>
              <a:t>name </a:t>
            </a:r>
            <a:r>
              <a:rPr sz="2100" b="0" spc="10" dirty="0">
                <a:latin typeface="Arial"/>
                <a:cs typeface="Arial"/>
              </a:rPr>
              <a:t>through </a:t>
            </a:r>
            <a:r>
              <a:rPr sz="2100" b="0" spc="-15" dirty="0">
                <a:latin typeface="Arial"/>
                <a:cs typeface="Arial"/>
              </a:rPr>
              <a:t>service</a:t>
            </a:r>
            <a:r>
              <a:rPr sz="2100" b="0" spc="-229" dirty="0">
                <a:latin typeface="Arial"/>
                <a:cs typeface="Arial"/>
              </a:rPr>
              <a:t> </a:t>
            </a:r>
            <a:r>
              <a:rPr sz="2100" b="0" spc="-10" dirty="0">
                <a:latin typeface="Arial"/>
                <a:cs typeface="Arial"/>
              </a:rPr>
              <a:t>projects.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84450" y="1647589"/>
            <a:ext cx="1455526" cy="488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4" y="190500"/>
            <a:ext cx="9132474" cy="495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6350" y="4374425"/>
            <a:ext cx="1922559" cy="537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0324" y="1426330"/>
            <a:ext cx="4331335" cy="721995"/>
          </a:xfrm>
          <a:prstGeom prst="rect">
            <a:avLst/>
          </a:prstGeom>
          <a:solidFill>
            <a:srgbClr val="FDBB17"/>
          </a:solidFill>
        </p:spPr>
        <p:txBody>
          <a:bodyPr vert="horz" wrap="square" lIns="0" tIns="1270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100"/>
              </a:spcBef>
            </a:pPr>
            <a:r>
              <a:rPr sz="4300" spc="160" dirty="0">
                <a:solidFill>
                  <a:srgbClr val="FFFFFF"/>
                </a:solidFill>
              </a:rPr>
              <a:t>EVERY</a:t>
            </a:r>
            <a:r>
              <a:rPr sz="4300" spc="-260" dirty="0">
                <a:solidFill>
                  <a:srgbClr val="FFFFFF"/>
                </a:solidFill>
              </a:rPr>
              <a:t> </a:t>
            </a:r>
            <a:r>
              <a:rPr sz="4300" spc="280" dirty="0"/>
              <a:t>CHURCH</a:t>
            </a:r>
            <a:endParaRPr sz="4300"/>
          </a:p>
        </p:txBody>
      </p:sp>
      <p:sp>
        <p:nvSpPr>
          <p:cNvPr id="5" name="object 5"/>
          <p:cNvSpPr txBox="1"/>
          <p:nvPr/>
        </p:nvSpPr>
        <p:spPr>
          <a:xfrm>
            <a:off x="2446099" y="2123231"/>
            <a:ext cx="5377180" cy="721995"/>
          </a:xfrm>
          <a:prstGeom prst="rect">
            <a:avLst/>
          </a:prstGeom>
          <a:solidFill>
            <a:srgbClr val="FDBB17"/>
          </a:solidFill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4300" b="1" spc="160" dirty="0">
                <a:solidFill>
                  <a:srgbClr val="FFFFFF"/>
                </a:solidFill>
                <a:latin typeface="Trebuchet MS"/>
                <a:cs typeface="Trebuchet MS"/>
              </a:rPr>
              <a:t>EVERY</a:t>
            </a:r>
            <a:r>
              <a:rPr sz="43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300" b="1" spc="275" dirty="0">
                <a:solidFill>
                  <a:srgbClr val="3C484D"/>
                </a:solidFill>
                <a:latin typeface="Trebuchet MS"/>
                <a:cs typeface="Trebuchet MS"/>
              </a:rPr>
              <a:t>COMMUNITY</a:t>
            </a:r>
            <a:endParaRPr sz="4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0649" y="2126529"/>
            <a:ext cx="63226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45" dirty="0"/>
              <a:t>MOBILIZE </a:t>
            </a:r>
            <a:r>
              <a:rPr sz="3500" spc="-585" dirty="0"/>
              <a:t>• </a:t>
            </a:r>
            <a:r>
              <a:rPr sz="3500" spc="135" dirty="0"/>
              <a:t>UNIFY </a:t>
            </a:r>
            <a:r>
              <a:rPr sz="3500" spc="-585" dirty="0"/>
              <a:t>•</a:t>
            </a:r>
            <a:r>
              <a:rPr sz="3500" spc="-380" dirty="0"/>
              <a:t> </a:t>
            </a:r>
            <a:r>
              <a:rPr sz="3500" dirty="0"/>
              <a:t>CATALYZE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1457325" y="3409950"/>
            <a:ext cx="6276975" cy="172085"/>
          </a:xfrm>
          <a:custGeom>
            <a:avLst/>
            <a:gdLst/>
            <a:ahLst/>
            <a:cxnLst/>
            <a:rect l="l" t="t" r="r" b="b"/>
            <a:pathLst>
              <a:path w="6276975" h="172085">
                <a:moveTo>
                  <a:pt x="0" y="0"/>
                </a:moveTo>
                <a:lnTo>
                  <a:pt x="6276899" y="0"/>
                </a:lnTo>
                <a:lnTo>
                  <a:pt x="6276899" y="171599"/>
                </a:lnTo>
                <a:lnTo>
                  <a:pt x="0" y="171599"/>
                </a:lnTo>
                <a:lnTo>
                  <a:pt x="0" y="0"/>
                </a:lnTo>
                <a:close/>
              </a:path>
            </a:pathLst>
          </a:custGeom>
          <a:solidFill>
            <a:srgbClr val="FDB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7325" y="1390650"/>
            <a:ext cx="6276975" cy="172085"/>
          </a:xfrm>
          <a:custGeom>
            <a:avLst/>
            <a:gdLst/>
            <a:ahLst/>
            <a:cxnLst/>
            <a:rect l="l" t="t" r="r" b="b"/>
            <a:pathLst>
              <a:path w="6276975" h="172084">
                <a:moveTo>
                  <a:pt x="0" y="0"/>
                </a:moveTo>
                <a:lnTo>
                  <a:pt x="6276899" y="0"/>
                </a:lnTo>
                <a:lnTo>
                  <a:pt x="6276899" y="171599"/>
                </a:lnTo>
                <a:lnTo>
                  <a:pt x="0" y="171599"/>
                </a:lnTo>
                <a:lnTo>
                  <a:pt x="0" y="0"/>
                </a:lnTo>
                <a:close/>
              </a:path>
            </a:pathLst>
          </a:custGeom>
          <a:solidFill>
            <a:srgbClr val="FDB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8724" y="4128368"/>
            <a:ext cx="1266550" cy="424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2768" y="2055713"/>
            <a:ext cx="613664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240" dirty="0"/>
              <a:t>AUGUST </a:t>
            </a:r>
            <a:r>
              <a:rPr sz="5200" spc="-280" dirty="0"/>
              <a:t>3-10,</a:t>
            </a:r>
            <a:r>
              <a:rPr sz="5200" spc="-790" dirty="0"/>
              <a:t> </a:t>
            </a:r>
            <a:r>
              <a:rPr sz="5200" spc="140" dirty="0"/>
              <a:t>2024</a:t>
            </a:r>
            <a:endParaRPr sz="5200"/>
          </a:p>
        </p:txBody>
      </p:sp>
      <p:sp>
        <p:nvSpPr>
          <p:cNvPr id="3" name="object 3"/>
          <p:cNvSpPr/>
          <p:nvPr/>
        </p:nvSpPr>
        <p:spPr>
          <a:xfrm>
            <a:off x="1457325" y="3409950"/>
            <a:ext cx="6276975" cy="172085"/>
          </a:xfrm>
          <a:custGeom>
            <a:avLst/>
            <a:gdLst/>
            <a:ahLst/>
            <a:cxnLst/>
            <a:rect l="l" t="t" r="r" b="b"/>
            <a:pathLst>
              <a:path w="6276975" h="172085">
                <a:moveTo>
                  <a:pt x="0" y="0"/>
                </a:moveTo>
                <a:lnTo>
                  <a:pt x="6276899" y="0"/>
                </a:lnTo>
                <a:lnTo>
                  <a:pt x="6276899" y="171599"/>
                </a:lnTo>
                <a:lnTo>
                  <a:pt x="0" y="171599"/>
                </a:lnTo>
                <a:lnTo>
                  <a:pt x="0" y="0"/>
                </a:lnTo>
                <a:close/>
              </a:path>
            </a:pathLst>
          </a:custGeom>
          <a:solidFill>
            <a:srgbClr val="FDB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7325" y="1390650"/>
            <a:ext cx="6276975" cy="172085"/>
          </a:xfrm>
          <a:custGeom>
            <a:avLst/>
            <a:gdLst/>
            <a:ahLst/>
            <a:cxnLst/>
            <a:rect l="l" t="t" r="r" b="b"/>
            <a:pathLst>
              <a:path w="6276975" h="172084">
                <a:moveTo>
                  <a:pt x="0" y="0"/>
                </a:moveTo>
                <a:lnTo>
                  <a:pt x="6276899" y="0"/>
                </a:lnTo>
                <a:lnTo>
                  <a:pt x="6276899" y="171599"/>
                </a:lnTo>
                <a:lnTo>
                  <a:pt x="0" y="171599"/>
                </a:lnTo>
                <a:lnTo>
                  <a:pt x="0" y="0"/>
                </a:lnTo>
                <a:close/>
              </a:path>
            </a:pathLst>
          </a:custGeom>
          <a:solidFill>
            <a:srgbClr val="FDB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8724" y="4128368"/>
            <a:ext cx="1266550" cy="424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5900" y="0"/>
            <a:ext cx="3848100" cy="5143500"/>
          </a:xfrm>
          <a:custGeom>
            <a:avLst/>
            <a:gdLst/>
            <a:ahLst/>
            <a:cxnLst/>
            <a:rect l="l" t="t" r="r" b="b"/>
            <a:pathLst>
              <a:path w="3848100" h="5143500">
                <a:moveTo>
                  <a:pt x="0" y="0"/>
                </a:moveTo>
                <a:lnTo>
                  <a:pt x="3848099" y="0"/>
                </a:lnTo>
                <a:lnTo>
                  <a:pt x="38480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1352475"/>
            <a:ext cx="1438275" cy="286385"/>
          </a:xfrm>
          <a:custGeom>
            <a:avLst/>
            <a:gdLst/>
            <a:ahLst/>
            <a:cxnLst/>
            <a:rect l="l" t="t" r="r" b="b"/>
            <a:pathLst>
              <a:path w="1438275" h="286385">
                <a:moveTo>
                  <a:pt x="0" y="0"/>
                </a:moveTo>
                <a:lnTo>
                  <a:pt x="1438199" y="0"/>
                </a:lnTo>
                <a:lnTo>
                  <a:pt x="1438199" y="285899"/>
                </a:lnTo>
                <a:lnTo>
                  <a:pt x="0" y="285899"/>
                </a:lnTo>
                <a:lnTo>
                  <a:pt x="0" y="0"/>
                </a:lnTo>
                <a:close/>
              </a:path>
            </a:pathLst>
          </a:custGeom>
          <a:solidFill>
            <a:srgbClr val="FDB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7908" y="1138611"/>
            <a:ext cx="242062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0" spc="355" dirty="0"/>
              <a:t>WH</a:t>
            </a:r>
            <a:r>
              <a:rPr sz="6500" spc="5" dirty="0"/>
              <a:t>A</a:t>
            </a:r>
            <a:r>
              <a:rPr sz="6500" spc="-150" dirty="0"/>
              <a:t>T</a:t>
            </a:r>
            <a:endParaRPr sz="6500"/>
          </a:p>
        </p:txBody>
      </p:sp>
      <p:sp>
        <p:nvSpPr>
          <p:cNvPr id="5" name="object 5"/>
          <p:cNvSpPr txBox="1"/>
          <p:nvPr/>
        </p:nvSpPr>
        <p:spPr>
          <a:xfrm>
            <a:off x="1449812" y="1832031"/>
            <a:ext cx="177673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0" b="1" spc="465" dirty="0">
                <a:solidFill>
                  <a:srgbClr val="3C484D"/>
                </a:solidFill>
                <a:latin typeface="Trebuchet MS"/>
                <a:cs typeface="Trebuchet MS"/>
              </a:rPr>
              <a:t>C</a:t>
            </a:r>
            <a:r>
              <a:rPr sz="6500" b="1" spc="440" dirty="0">
                <a:solidFill>
                  <a:srgbClr val="3C484D"/>
                </a:solidFill>
                <a:latin typeface="Trebuchet MS"/>
                <a:cs typeface="Trebuchet MS"/>
              </a:rPr>
              <a:t>AN</a:t>
            </a:r>
            <a:endParaRPr sz="65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063" y="2525451"/>
            <a:ext cx="358140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0" b="1" spc="295" dirty="0">
                <a:solidFill>
                  <a:srgbClr val="3C484D"/>
                </a:solidFill>
                <a:latin typeface="Trebuchet MS"/>
                <a:cs typeface="Trebuchet MS"/>
              </a:rPr>
              <a:t>YOU</a:t>
            </a:r>
            <a:r>
              <a:rPr sz="6500" b="1" spc="-385" dirty="0">
                <a:solidFill>
                  <a:srgbClr val="3C484D"/>
                </a:solidFill>
                <a:latin typeface="Trebuchet MS"/>
                <a:cs typeface="Trebuchet MS"/>
              </a:rPr>
              <a:t> </a:t>
            </a:r>
            <a:r>
              <a:rPr sz="6500" b="1" spc="295" dirty="0">
                <a:solidFill>
                  <a:srgbClr val="3C484D"/>
                </a:solidFill>
                <a:latin typeface="Trebuchet MS"/>
                <a:cs typeface="Trebuchet MS"/>
              </a:rPr>
              <a:t>DO?</a:t>
            </a:r>
            <a:endParaRPr sz="65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29150" y="2336250"/>
            <a:ext cx="1438275" cy="286385"/>
          </a:xfrm>
          <a:custGeom>
            <a:avLst/>
            <a:gdLst/>
            <a:ahLst/>
            <a:cxnLst/>
            <a:rect l="l" t="t" r="r" b="b"/>
            <a:pathLst>
              <a:path w="1438275" h="286385">
                <a:moveTo>
                  <a:pt x="0" y="0"/>
                </a:moveTo>
                <a:lnTo>
                  <a:pt x="1438199" y="0"/>
                </a:lnTo>
                <a:lnTo>
                  <a:pt x="1438199" y="285899"/>
                </a:lnTo>
                <a:lnTo>
                  <a:pt x="0" y="285899"/>
                </a:lnTo>
                <a:lnTo>
                  <a:pt x="0" y="0"/>
                </a:lnTo>
                <a:close/>
              </a:path>
            </a:pathLst>
          </a:custGeom>
          <a:solidFill>
            <a:srgbClr val="FDB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9150" y="3341849"/>
            <a:ext cx="1438275" cy="286385"/>
          </a:xfrm>
          <a:custGeom>
            <a:avLst/>
            <a:gdLst/>
            <a:ahLst/>
            <a:cxnLst/>
            <a:rect l="l" t="t" r="r" b="b"/>
            <a:pathLst>
              <a:path w="1438275" h="286385">
                <a:moveTo>
                  <a:pt x="0" y="0"/>
                </a:moveTo>
                <a:lnTo>
                  <a:pt x="1438199" y="0"/>
                </a:lnTo>
                <a:lnTo>
                  <a:pt x="1438199" y="285899"/>
                </a:lnTo>
                <a:lnTo>
                  <a:pt x="0" y="285899"/>
                </a:lnTo>
                <a:lnTo>
                  <a:pt x="0" y="0"/>
                </a:lnTo>
                <a:close/>
              </a:path>
            </a:pathLst>
          </a:custGeom>
          <a:solidFill>
            <a:srgbClr val="FDB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49525" y="2275215"/>
            <a:ext cx="675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5" dirty="0">
                <a:solidFill>
                  <a:srgbClr val="3C484D"/>
                </a:solidFill>
                <a:latin typeface="Arial"/>
                <a:cs typeface="Arial"/>
              </a:rPr>
              <a:t>PLAN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62225" y="2571755"/>
            <a:ext cx="21774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3C484D"/>
                </a:solidFill>
                <a:latin typeface="Arial"/>
                <a:cs typeface="Arial"/>
              </a:rPr>
              <a:t>How will </a:t>
            </a:r>
            <a:r>
              <a:rPr sz="1500" dirty="0">
                <a:solidFill>
                  <a:srgbClr val="3C484D"/>
                </a:solidFill>
                <a:latin typeface="Arial"/>
                <a:cs typeface="Arial"/>
              </a:rPr>
              <a:t>you </a:t>
            </a:r>
            <a:r>
              <a:rPr sz="1500" spc="15" dirty="0">
                <a:solidFill>
                  <a:srgbClr val="3C484D"/>
                </a:solidFill>
                <a:latin typeface="Arial"/>
                <a:cs typeface="Arial"/>
              </a:rPr>
              <a:t>be</a:t>
            </a:r>
            <a:r>
              <a:rPr sz="1500" spc="-170" dirty="0">
                <a:solidFill>
                  <a:srgbClr val="3C484D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3C484D"/>
                </a:solidFill>
                <a:latin typeface="Arial"/>
                <a:cs typeface="Arial"/>
              </a:rPr>
              <a:t>involved?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2700" y="3252315"/>
            <a:ext cx="12306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-80" dirty="0">
                <a:solidFill>
                  <a:srgbClr val="3C484D"/>
                </a:solidFill>
                <a:latin typeface="Arial"/>
                <a:cs typeface="Arial"/>
              </a:rPr>
              <a:t>PROMOTE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5900" y="3627749"/>
            <a:ext cx="3848100" cy="1515745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856615">
              <a:lnSpc>
                <a:spcPts val="1280"/>
              </a:lnSpc>
            </a:pPr>
            <a:r>
              <a:rPr sz="1500" spc="-85" dirty="0">
                <a:solidFill>
                  <a:srgbClr val="3C484D"/>
                </a:solidFill>
                <a:latin typeface="Arial"/>
                <a:cs typeface="Arial"/>
              </a:rPr>
              <a:t>You </a:t>
            </a:r>
            <a:r>
              <a:rPr sz="1500" spc="-15" dirty="0">
                <a:solidFill>
                  <a:srgbClr val="3C484D"/>
                </a:solidFill>
                <a:latin typeface="Arial"/>
                <a:cs typeface="Arial"/>
              </a:rPr>
              <a:t>have </a:t>
            </a:r>
            <a:r>
              <a:rPr sz="1500" spc="5" dirty="0">
                <a:solidFill>
                  <a:srgbClr val="3C484D"/>
                </a:solidFill>
                <a:latin typeface="Arial"/>
                <a:cs typeface="Arial"/>
              </a:rPr>
              <a:t>the</a:t>
            </a:r>
            <a:r>
              <a:rPr sz="1500" dirty="0">
                <a:solidFill>
                  <a:srgbClr val="3C484D"/>
                </a:solidFill>
                <a:latin typeface="Arial"/>
                <a:cs typeface="Arial"/>
              </a:rPr>
              <a:t> best</a:t>
            </a:r>
            <a:endParaRPr sz="1500">
              <a:latin typeface="Arial"/>
              <a:cs typeface="Arial"/>
            </a:endParaRPr>
          </a:p>
          <a:p>
            <a:pPr marL="856615" marR="1002665">
              <a:lnSpc>
                <a:spcPct val="100000"/>
              </a:lnSpc>
            </a:pPr>
            <a:r>
              <a:rPr sz="1500" spc="10" dirty="0">
                <a:solidFill>
                  <a:srgbClr val="3C484D"/>
                </a:solidFill>
                <a:latin typeface="Arial"/>
                <a:cs typeface="Arial"/>
              </a:rPr>
              <a:t>opportunity </a:t>
            </a:r>
            <a:r>
              <a:rPr sz="1500" spc="5" dirty="0">
                <a:solidFill>
                  <a:srgbClr val="3C484D"/>
                </a:solidFill>
                <a:latin typeface="Arial"/>
                <a:cs typeface="Arial"/>
              </a:rPr>
              <a:t>for</a:t>
            </a:r>
            <a:r>
              <a:rPr sz="1500" spc="-150" dirty="0">
                <a:solidFill>
                  <a:srgbClr val="3C484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C484D"/>
                </a:solidFill>
                <a:latin typeface="Arial"/>
                <a:cs typeface="Arial"/>
              </a:rPr>
              <a:t>enlisting  </a:t>
            </a:r>
            <a:r>
              <a:rPr sz="1500" spc="-5" dirty="0">
                <a:solidFill>
                  <a:srgbClr val="3C484D"/>
                </a:solidFill>
                <a:latin typeface="Arial"/>
                <a:cs typeface="Arial"/>
              </a:rPr>
              <a:t>participation!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3799" y="4452218"/>
            <a:ext cx="1266550" cy="424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49525" y="1260414"/>
            <a:ext cx="6680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25" dirty="0">
                <a:solidFill>
                  <a:srgbClr val="3C484D"/>
                </a:solidFill>
                <a:latin typeface="Arial"/>
                <a:cs typeface="Arial"/>
              </a:rPr>
              <a:t>PR</a:t>
            </a:r>
            <a:r>
              <a:rPr sz="2000" b="1" spc="-215" dirty="0">
                <a:solidFill>
                  <a:srgbClr val="3C484D"/>
                </a:solidFill>
                <a:latin typeface="Arial"/>
                <a:cs typeface="Arial"/>
              </a:rPr>
              <a:t>A</a:t>
            </a:r>
            <a:r>
              <a:rPr sz="2000" b="1" spc="-45" dirty="0">
                <a:solidFill>
                  <a:srgbClr val="3C484D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95900" y="1638374"/>
            <a:ext cx="3848100" cy="6985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866140">
              <a:lnSpc>
                <a:spcPts val="1260"/>
              </a:lnSpc>
            </a:pPr>
            <a:r>
              <a:rPr sz="1500" spc="-30" dirty="0">
                <a:solidFill>
                  <a:srgbClr val="3C484D"/>
                </a:solidFill>
                <a:latin typeface="Arial"/>
                <a:cs typeface="Arial"/>
              </a:rPr>
              <a:t>Prayer </a:t>
            </a:r>
            <a:r>
              <a:rPr sz="1500" spc="-25" dirty="0">
                <a:solidFill>
                  <a:srgbClr val="3C484D"/>
                </a:solidFill>
                <a:latin typeface="Arial"/>
                <a:cs typeface="Arial"/>
              </a:rPr>
              <a:t>is </a:t>
            </a:r>
            <a:r>
              <a:rPr sz="1500" dirty="0">
                <a:solidFill>
                  <a:srgbClr val="3C484D"/>
                </a:solidFill>
                <a:latin typeface="Arial"/>
                <a:cs typeface="Arial"/>
              </a:rPr>
              <a:t>our </a:t>
            </a:r>
            <a:r>
              <a:rPr sz="1500" spc="-15" dirty="0">
                <a:solidFill>
                  <a:srgbClr val="3C484D"/>
                </a:solidFill>
                <a:latin typeface="Arial"/>
                <a:cs typeface="Arial"/>
              </a:rPr>
              <a:t>primary</a:t>
            </a:r>
            <a:r>
              <a:rPr sz="1500" spc="-75" dirty="0">
                <a:solidFill>
                  <a:srgbClr val="3C484D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3C484D"/>
                </a:solidFill>
                <a:latin typeface="Arial"/>
                <a:cs typeface="Arial"/>
              </a:rPr>
              <a:t>strategy.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0" dirty="0"/>
              <a:t>PROMO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238" y="2096866"/>
            <a:ext cx="3258820" cy="11633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4300" b="1" spc="260" dirty="0">
                <a:solidFill>
                  <a:srgbClr val="3C484D"/>
                </a:solidFill>
                <a:latin typeface="Trebuchet MS"/>
                <a:cs typeface="Trebuchet MS"/>
              </a:rPr>
              <a:t>RESOURCES</a:t>
            </a:r>
            <a:endParaRPr sz="43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300" b="1" spc="-85" dirty="0">
                <a:solidFill>
                  <a:srgbClr val="FDBB17"/>
                </a:solidFill>
                <a:latin typeface="Arial"/>
                <a:cs typeface="Arial"/>
              </a:rPr>
              <a:t>SERVENC.COM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799" y="4452218"/>
            <a:ext cx="1266550" cy="424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7600" y="1618537"/>
            <a:ext cx="3389198" cy="1906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5900" y="0"/>
            <a:ext cx="3848100" cy="5143500"/>
          </a:xfrm>
          <a:custGeom>
            <a:avLst/>
            <a:gdLst/>
            <a:ahLst/>
            <a:cxnLst/>
            <a:rect l="l" t="t" r="r" b="b"/>
            <a:pathLst>
              <a:path w="3848100" h="5143500">
                <a:moveTo>
                  <a:pt x="0" y="0"/>
                </a:moveTo>
                <a:lnTo>
                  <a:pt x="3848099" y="0"/>
                </a:lnTo>
                <a:lnTo>
                  <a:pt x="38480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DB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24350" y="1266750"/>
            <a:ext cx="3695700" cy="2610485"/>
          </a:xfrm>
          <a:custGeom>
            <a:avLst/>
            <a:gdLst/>
            <a:ahLst/>
            <a:cxnLst/>
            <a:rect l="l" t="t" r="r" b="b"/>
            <a:pathLst>
              <a:path w="3695700" h="2610485">
                <a:moveTo>
                  <a:pt x="0" y="0"/>
                </a:moveTo>
                <a:lnTo>
                  <a:pt x="3695699" y="0"/>
                </a:lnTo>
                <a:lnTo>
                  <a:pt x="3695699" y="2609999"/>
                </a:lnTo>
                <a:lnTo>
                  <a:pt x="0" y="260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4350" y="1266750"/>
            <a:ext cx="3695700" cy="2610485"/>
          </a:xfrm>
          <a:custGeom>
            <a:avLst/>
            <a:gdLst/>
            <a:ahLst/>
            <a:cxnLst/>
            <a:rect l="l" t="t" r="r" b="b"/>
            <a:pathLst>
              <a:path w="3695700" h="2610485">
                <a:moveTo>
                  <a:pt x="0" y="0"/>
                </a:moveTo>
                <a:lnTo>
                  <a:pt x="3695699" y="0"/>
                </a:lnTo>
                <a:lnTo>
                  <a:pt x="3695699" y="2609999"/>
                </a:lnTo>
                <a:lnTo>
                  <a:pt x="0" y="26099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2830" y="1707032"/>
            <a:ext cx="3339465" cy="10960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4300" spc="280" dirty="0"/>
              <a:t>CHURCH</a:t>
            </a:r>
            <a:r>
              <a:rPr sz="4300" spc="-250" dirty="0"/>
              <a:t> </a:t>
            </a:r>
            <a:r>
              <a:rPr sz="4300" spc="35" dirty="0"/>
              <a:t>KIT</a:t>
            </a:r>
            <a:endParaRPr sz="4300"/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2300" spc="-70" dirty="0">
                <a:solidFill>
                  <a:srgbClr val="FDBB17"/>
                </a:solidFill>
                <a:latin typeface="Arial"/>
                <a:cs typeface="Arial"/>
              </a:rPr>
              <a:t>ServeNC.com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3799" y="4452218"/>
            <a:ext cx="1266550" cy="424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36775" y="1344775"/>
            <a:ext cx="3346375" cy="2431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7049"/>
            <a:ext cx="4787265" cy="669925"/>
          </a:xfrm>
          <a:custGeom>
            <a:avLst/>
            <a:gdLst/>
            <a:ahLst/>
            <a:cxnLst/>
            <a:rect l="l" t="t" r="r" b="b"/>
            <a:pathLst>
              <a:path w="4787265" h="669925">
                <a:moveTo>
                  <a:pt x="0" y="0"/>
                </a:moveTo>
                <a:lnTo>
                  <a:pt x="4787099" y="0"/>
                </a:lnTo>
                <a:lnTo>
                  <a:pt x="4787099" y="669599"/>
                </a:lnTo>
                <a:lnTo>
                  <a:pt x="0" y="669599"/>
                </a:lnTo>
                <a:lnTo>
                  <a:pt x="0" y="0"/>
                </a:lnTo>
                <a:close/>
              </a:path>
            </a:pathLst>
          </a:custGeom>
          <a:solidFill>
            <a:srgbClr val="FDB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56639" y="794344"/>
            <a:ext cx="26060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60" dirty="0">
                <a:solidFill>
                  <a:srgbClr val="FFFFFF"/>
                </a:solidFill>
                <a:latin typeface="Trebuchet MS"/>
                <a:cs typeface="Trebuchet MS"/>
              </a:rPr>
              <a:t>FOL</a:t>
            </a:r>
            <a:r>
              <a:rPr sz="5000" b="1" spc="-24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5000" b="1" spc="2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000" b="1" spc="26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5174" y="4423643"/>
            <a:ext cx="1266550" cy="424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305699"/>
            <a:ext cx="4787265" cy="669925"/>
          </a:xfrm>
          <a:custGeom>
            <a:avLst/>
            <a:gdLst/>
            <a:ahLst/>
            <a:cxnLst/>
            <a:rect l="l" t="t" r="r" b="b"/>
            <a:pathLst>
              <a:path w="4787265" h="669925">
                <a:moveTo>
                  <a:pt x="0" y="0"/>
                </a:moveTo>
                <a:lnTo>
                  <a:pt x="4787099" y="0"/>
                </a:lnTo>
                <a:lnTo>
                  <a:pt x="4787099" y="669599"/>
                </a:lnTo>
                <a:lnTo>
                  <a:pt x="0" y="669599"/>
                </a:lnTo>
                <a:lnTo>
                  <a:pt x="0" y="0"/>
                </a:lnTo>
                <a:close/>
              </a:path>
            </a:pathLst>
          </a:custGeom>
          <a:solidFill>
            <a:srgbClr val="FDB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56768" y="2160851"/>
            <a:ext cx="63195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104515" algn="l"/>
              </a:tabLst>
            </a:pPr>
            <a:r>
              <a:rPr sz="7500" b="1" spc="277" baseline="-13333" dirty="0">
                <a:solidFill>
                  <a:srgbClr val="FFFFFF"/>
                </a:solidFill>
                <a:latin typeface="Trebuchet MS"/>
                <a:cs typeface="Trebuchet MS"/>
              </a:rPr>
              <a:t>WEBSITE	</a:t>
            </a:r>
            <a:r>
              <a:rPr sz="4000" b="1" spc="15" dirty="0">
                <a:solidFill>
                  <a:srgbClr val="3C484D"/>
                </a:solidFill>
                <a:latin typeface="Trebuchet MS"/>
                <a:cs typeface="Trebuchet MS"/>
              </a:rPr>
              <a:t>ServeNC.com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@ncbaptist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58266" y="861933"/>
            <a:ext cx="4252595" cy="931544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323975">
              <a:lnSpc>
                <a:spcPct val="100000"/>
              </a:lnSpc>
              <a:spcBef>
                <a:spcPts val="1345"/>
              </a:spcBef>
            </a:pPr>
            <a:r>
              <a:rPr sz="2500" b="1" spc="15" dirty="0">
                <a:solidFill>
                  <a:srgbClr val="3C484D"/>
                </a:solidFill>
                <a:latin typeface="Trebuchet MS"/>
                <a:cs typeface="Trebuchet MS"/>
              </a:rPr>
              <a:t>@baptistsonmission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700" b="1" spc="35" dirty="0">
                <a:solidFill>
                  <a:srgbClr val="3C484D"/>
                </a:solidFill>
                <a:latin typeface="Trebuchet MS"/>
                <a:cs typeface="Trebuchet MS"/>
              </a:rPr>
              <a:t>#ServeNC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448699"/>
            <a:ext cx="4787265" cy="669925"/>
          </a:xfrm>
          <a:custGeom>
            <a:avLst/>
            <a:gdLst/>
            <a:ahLst/>
            <a:cxnLst/>
            <a:rect l="l" t="t" r="r" b="b"/>
            <a:pathLst>
              <a:path w="4787265" h="669925">
                <a:moveTo>
                  <a:pt x="0" y="0"/>
                </a:moveTo>
                <a:lnTo>
                  <a:pt x="4787099" y="0"/>
                </a:lnTo>
                <a:lnTo>
                  <a:pt x="4787099" y="669599"/>
                </a:lnTo>
                <a:lnTo>
                  <a:pt x="0" y="669599"/>
                </a:lnTo>
                <a:lnTo>
                  <a:pt x="0" y="0"/>
                </a:lnTo>
                <a:close/>
              </a:path>
            </a:pathLst>
          </a:custGeom>
          <a:solidFill>
            <a:srgbClr val="FDB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05970" y="3455995"/>
            <a:ext cx="294386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204" dirty="0">
                <a:solidFill>
                  <a:srgbClr val="FFFFFF"/>
                </a:solidFill>
                <a:latin typeface="Trebuchet MS"/>
                <a:cs typeface="Trebuchet MS"/>
              </a:rPr>
              <a:t>EMAIL</a:t>
            </a:r>
            <a:r>
              <a:rPr sz="5000" b="1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b="1" spc="415" dirty="0">
                <a:solidFill>
                  <a:srgbClr val="FFFFFF"/>
                </a:solidFill>
                <a:latin typeface="Trebuchet MS"/>
                <a:cs typeface="Trebuchet MS"/>
              </a:rPr>
              <a:t>US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9100" y="3569535"/>
            <a:ext cx="34925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5" dirty="0">
                <a:solidFill>
                  <a:srgbClr val="3C484D"/>
                </a:solidFill>
                <a:latin typeface="Trebuchet MS"/>
                <a:cs typeface="Trebuchet MS"/>
                <a:hlinkClick r:id="rId3"/>
              </a:rPr>
              <a:t>ServeNC@ncbaptist.org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C484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</Words>
  <Application>Microsoft Office PowerPoint</Application>
  <PresentationFormat>On-screen Show (16:9)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Office Theme</vt:lpstr>
      <vt:lpstr>PowerPoint Presentation</vt:lpstr>
      <vt:lpstr>ServeNC is an opportunity for every N.C. Baptist church to love  its community in Jesus’ name through service projects.</vt:lpstr>
      <vt:lpstr>EVERY CHURCH</vt:lpstr>
      <vt:lpstr>MOBILIZE • UNIFY • CATALYZE</vt:lpstr>
      <vt:lpstr>AUGUST 3-10, 2024</vt:lpstr>
      <vt:lpstr>WHAT</vt:lpstr>
      <vt:lpstr>PROMO</vt:lpstr>
      <vt:lpstr>CHURCH KIT ServeNC.com</vt:lpstr>
      <vt:lpstr>@ncbaptist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ServeNC Standard Promo Slide Deck (for promo)</dc:title>
  <dc:creator>Paul Langston</dc:creator>
  <cp:lastModifiedBy>Paul Langston</cp:lastModifiedBy>
  <cp:revision>2</cp:revision>
  <dcterms:created xsi:type="dcterms:W3CDTF">2023-08-16T15:48:10Z</dcterms:created>
  <dcterms:modified xsi:type="dcterms:W3CDTF">2023-08-16T15:50:35Z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